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4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6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9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6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1.jpg" ContentType="image/png"/>
  <Override PartName="/ppt/notesSlides/notesSlide26.xml" ContentType="application/vnd.openxmlformats-officedocument.presentationml.notesSlide+xml"/>
  <Override PartName="/ppt/media/image32.JPG" ContentType="image/pn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168" r:id="rId4"/>
  </p:sldMasterIdLst>
  <p:notesMasterIdLst>
    <p:notesMasterId r:id="rId35"/>
  </p:notesMasterIdLst>
  <p:handoutMasterIdLst>
    <p:handoutMasterId r:id="rId36"/>
  </p:handoutMasterIdLst>
  <p:sldIdLst>
    <p:sldId id="383" r:id="rId5"/>
    <p:sldId id="329" r:id="rId6"/>
    <p:sldId id="361" r:id="rId7"/>
    <p:sldId id="283" r:id="rId8"/>
    <p:sldId id="409" r:id="rId9"/>
    <p:sldId id="384" r:id="rId10"/>
    <p:sldId id="331" r:id="rId11"/>
    <p:sldId id="385" r:id="rId12"/>
    <p:sldId id="386" r:id="rId13"/>
    <p:sldId id="387" r:id="rId14"/>
    <p:sldId id="388" r:id="rId15"/>
    <p:sldId id="389" r:id="rId16"/>
    <p:sldId id="390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7" r:id="rId32"/>
    <p:sldId id="406" r:id="rId33"/>
    <p:sldId id="408" r:id="rId3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29"/>
            <p14:sldId id="361"/>
            <p14:sldId id="283"/>
            <p14:sldId id="409"/>
            <p14:sldId id="384"/>
            <p14:sldId id="331"/>
            <p14:sldId id="385"/>
            <p14:sldId id="386"/>
            <p14:sldId id="387"/>
            <p14:sldId id="388"/>
            <p14:sldId id="389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7"/>
            <p14:sldId id="406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3145" autoAdjust="0"/>
  </p:normalViewPr>
  <p:slideViewPr>
    <p:cSldViewPr snapToGrid="0">
      <p:cViewPr varScale="1">
        <p:scale>
          <a:sx n="76" d="100"/>
          <a:sy n="76" d="100"/>
        </p:scale>
        <p:origin x="90" y="630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45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37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9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63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6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5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64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9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95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7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66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66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4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5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4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84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3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1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4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6/26/2025 10:57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5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1843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919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55432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32270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94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35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81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7390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387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013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37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5288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8146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21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39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1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  <p:sldLayoutId id="2147484181" r:id="rId13"/>
    <p:sldLayoutId id="2147484182" r:id="rId14"/>
    <p:sldLayoutId id="2147484184" r:id="rId15"/>
    <p:sldLayoutId id="2147484185" r:id="rId16"/>
    <p:sldLayoutId id="2147483744" r:id="rId17"/>
    <p:sldLayoutId id="2147483672" r:id="rId18"/>
    <p:sldLayoutId id="2147483749" r:id="rId19"/>
    <p:sldLayoutId id="2147483750" r:id="rId20"/>
    <p:sldLayoutId id="2147483752" r:id="rId21"/>
    <p:sldLayoutId id="2147483721" r:id="rId22"/>
    <p:sldLayoutId id="2147483732" r:id="rId23"/>
    <p:sldLayoutId id="2147483735" r:id="rId24"/>
    <p:sldLayoutId id="2147483733" r:id="rId25"/>
    <p:sldLayoutId id="2147483719" r:id="rId26"/>
    <p:sldLayoutId id="2147483748" r:id="rId27"/>
    <p:sldLayoutId id="2147483753" r:id="rId28"/>
    <p:sldLayoutId id="2147483737" r:id="rId2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3921" r="-9778" b="13044"/>
          <a:stretch/>
        </p:blipFill>
        <p:spPr>
          <a:xfrm>
            <a:off x="0" y="0"/>
            <a:ext cx="13494708" cy="683921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43322" y="2843678"/>
            <a:ext cx="8804365" cy="1311128"/>
          </a:xfrm>
        </p:spPr>
        <p:txBody>
          <a:bodyPr>
            <a:normAutofit/>
          </a:bodyPr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106615" y="141121"/>
            <a:ext cx="3016243" cy="4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50729" y="326167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.NET FRAMEWORK 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4296" y="1667137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ADVANTAGES :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40493" y="2196380"/>
            <a:ext cx="5334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Multi-Language </a:t>
            </a:r>
            <a:r>
              <a:rPr lang="en-IN" sz="2400" dirty="0" smtClean="0"/>
              <a:t>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Cross-Platform </a:t>
            </a:r>
            <a:r>
              <a:rPr lang="en-IN" sz="2400" dirty="0" smtClean="0"/>
              <a:t>Compatibility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Large and Active Developer </a:t>
            </a:r>
            <a:r>
              <a:rPr lang="en-US" sz="2400" dirty="0" smtClean="0"/>
              <a:t>Community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Security </a:t>
            </a:r>
            <a:r>
              <a:rPr lang="en-IN" sz="2400" dirty="0" smtClean="0"/>
              <a:t>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296" y="4124327"/>
            <a:ext cx="3098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DISADVANTAGES : </a:t>
            </a:r>
            <a:endParaRPr lang="en-IN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40494" y="4647547"/>
            <a:ext cx="4518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Windows </a:t>
            </a:r>
            <a:r>
              <a:rPr lang="en-IN" sz="2400" dirty="0" smtClean="0"/>
              <a:t>Dependency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Large </a:t>
            </a:r>
            <a:r>
              <a:rPr lang="en-IN" sz="2400" dirty="0" smtClean="0"/>
              <a:t>Footprint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Licensing </a:t>
            </a:r>
            <a:r>
              <a:rPr lang="en-IN" sz="2400" dirty="0" smtClean="0"/>
              <a:t>Costs Security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17" y="2190357"/>
            <a:ext cx="4876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41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4296" y="1667137"/>
            <a:ext cx="332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SOFTWARE TESTING: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64296" y="2417554"/>
            <a:ext cx="55490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Software Testing Is A Process To </a:t>
            </a:r>
          </a:p>
          <a:p>
            <a:r>
              <a:rPr lang="en-US" sz="2400" dirty="0" smtClean="0"/>
              <a:t>Identify Errors and Ensure The Software</a:t>
            </a:r>
          </a:p>
          <a:p>
            <a:r>
              <a:rPr lang="en-US" sz="2400" dirty="0" smtClean="0"/>
              <a:t>Meets Requirements.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Helps Improve Quality.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Increases Customer Confidence.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b="1" dirty="0" smtClean="0"/>
              <a:t>TYPES OF SOFTWARE TESTING:</a:t>
            </a:r>
          </a:p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Manual Testing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Automation Testing</a:t>
            </a:r>
          </a:p>
          <a:p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17" y="2079321"/>
            <a:ext cx="5252884" cy="39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85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88515" y="1878599"/>
            <a:ext cx="67373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MANUAL TESTING:</a:t>
            </a:r>
          </a:p>
          <a:p>
            <a:endParaRPr lang="en-US" sz="2800" b="1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Manual Testing Is The Process Of Testing</a:t>
            </a:r>
          </a:p>
          <a:p>
            <a:r>
              <a:rPr lang="en-US" sz="2800" dirty="0" smtClean="0"/>
              <a:t>Software Manually To Identify Defects.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Testers Execute Test Cases Without </a:t>
            </a:r>
          </a:p>
          <a:p>
            <a:r>
              <a:rPr lang="en-US" sz="2800" dirty="0" smtClean="0"/>
              <a:t>Automation Tools.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It Helps Find UI, Usability And Logical </a:t>
            </a:r>
          </a:p>
          <a:p>
            <a:r>
              <a:rPr lang="en-US" sz="2800" dirty="0" smtClean="0"/>
              <a:t>Errors.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08" y="1891430"/>
            <a:ext cx="4966091" cy="41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280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86" y="1040539"/>
            <a:ext cx="9677162" cy="58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8936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364" y="1198932"/>
            <a:ext cx="7050544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ADVANTAGES OF MANUAL TESTING:</a:t>
            </a:r>
          </a:p>
          <a:p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Simple And Cost Effective For Small Projects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Best For UI/UX And Exploratory Testing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Human Intuition Can Find Unexpected Issues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r>
              <a:rPr lang="en-US" sz="2400" b="1" dirty="0" smtClean="0"/>
              <a:t>LIMITATIONS </a:t>
            </a:r>
            <a:r>
              <a:rPr lang="en-US" sz="2400" b="1" dirty="0"/>
              <a:t>OF MANUAL TESTING</a:t>
            </a:r>
            <a:r>
              <a:rPr lang="en-US" sz="2400" b="1" dirty="0" smtClean="0"/>
              <a:t>:</a:t>
            </a:r>
          </a:p>
          <a:p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Time Consuming And Less Efficient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Not Suitable For Large Repetitive Tasks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Prone To Human Error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endParaRPr lang="en-US" sz="28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08" y="1728592"/>
            <a:ext cx="4966091" cy="44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955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364" y="1198932"/>
            <a:ext cx="705054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TOOLS OF MANUAL TESTING: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  </a:t>
            </a:r>
            <a:r>
              <a:rPr lang="en-US" sz="2400" b="1" dirty="0" err="1"/>
              <a:t>Jira</a:t>
            </a:r>
            <a:r>
              <a:rPr lang="en-US" sz="2400" dirty="0"/>
              <a:t>: A popular project management tool with features for bug tracking and test case management. </a:t>
            </a: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b="1" dirty="0" err="1" smtClean="0"/>
              <a:t>Bugzilla</a:t>
            </a:r>
            <a:r>
              <a:rPr lang="en-US" sz="2400" dirty="0"/>
              <a:t>: An open-source bug tracking system. </a:t>
            </a: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b="1" dirty="0"/>
              <a:t> </a:t>
            </a:r>
            <a:r>
              <a:rPr lang="en-US" sz="2400" b="1" dirty="0" smtClean="0"/>
              <a:t>Mantis</a:t>
            </a:r>
            <a:r>
              <a:rPr lang="en-US" sz="2400" dirty="0"/>
              <a:t>: Another open-source bug tracking system. </a:t>
            </a: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b="1" dirty="0" smtClean="0"/>
              <a:t> ALM </a:t>
            </a:r>
            <a:r>
              <a:rPr lang="en-US" sz="2400" b="1" dirty="0"/>
              <a:t>Quality Center (Micro Focus</a:t>
            </a:r>
            <a:r>
              <a:rPr lang="en-US" sz="2400" dirty="0"/>
              <a:t>): A test management and execution tool. </a:t>
            </a: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b="1" dirty="0"/>
              <a:t> </a:t>
            </a:r>
            <a:r>
              <a:rPr lang="en-US" sz="2400" b="1" dirty="0" err="1" smtClean="0"/>
              <a:t>Tessy</a:t>
            </a:r>
            <a:r>
              <a:rPr lang="en-US" sz="2400" dirty="0"/>
              <a:t>: Specialized manual testing tool for embedded systems.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b="1" dirty="0" smtClean="0"/>
              <a:t> Marker.io</a:t>
            </a:r>
            <a:r>
              <a:rPr lang="en-US" sz="2400" dirty="0"/>
              <a:t>: A tool for capturing screenshots and videos to report bugs</a:t>
            </a:r>
            <a:endParaRPr lang="en-US" sz="2400" dirty="0" smtClean="0"/>
          </a:p>
          <a:p>
            <a:endParaRPr lang="en-US" sz="28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06" y="1750244"/>
            <a:ext cx="5114794" cy="422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893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88515" y="1878599"/>
            <a:ext cx="67373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AUTOMATION TESTING:</a:t>
            </a:r>
          </a:p>
          <a:p>
            <a:endParaRPr lang="en-US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Automation Testing Involves Using Tools And Scripts To Perform Tests Automatically.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Faster And More Efficient Than Manual Testing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Ideal For Repetitive Test Cases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0" y="1878598"/>
            <a:ext cx="4962721" cy="3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24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88515" y="1878599"/>
            <a:ext cx="67373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TOOLS FOR AUTOMATION TESTING: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Selenium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TestNG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JUnit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Cucumber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Appium(for Mobile Apps)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2" y="1878598"/>
            <a:ext cx="5664179" cy="37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664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88515" y="1878599"/>
            <a:ext cx="67373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BENEFITS OF AUTOMATION TESTING: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Saves Time And Effort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Increases Test Coverage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Enhances Accuracy And Reliability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Supports Continuous Integration(ci)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34" y="1878598"/>
            <a:ext cx="5185776" cy="3733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70" y="1878598"/>
            <a:ext cx="5185776" cy="37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2770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SOFTWARE TESTING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88515" y="1878599"/>
            <a:ext cx="67373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CHALLENGES OF AUTOMATION TESTING: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Initial Setup Cost And Time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Requires Skilled Testers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Not Suitable For All Testing Types(</a:t>
            </a:r>
            <a:r>
              <a:rPr lang="en-US" sz="2800" dirty="0" err="1" smtClean="0"/>
              <a:t>e.g,Exploratory</a:t>
            </a:r>
            <a:r>
              <a:rPr lang="en-US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25" y="2213210"/>
            <a:ext cx="5185776" cy="38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02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414051" y="2139174"/>
            <a:ext cx="6210127" cy="3964162"/>
          </a:xfrm>
        </p:spPr>
        <p:txBody>
          <a:bodyPr/>
          <a:lstStyle/>
          <a:p>
            <a:r>
              <a:rPr lang="en-US" dirty="0" smtClean="0"/>
              <a:t>1. .NET FRAMEWORK</a:t>
            </a:r>
          </a:p>
          <a:p>
            <a:r>
              <a:rPr lang="en-US" dirty="0" smtClean="0"/>
              <a:t>2. TESTING</a:t>
            </a:r>
          </a:p>
          <a:p>
            <a:r>
              <a:rPr lang="en-US" dirty="0" smtClean="0"/>
              <a:t>	2.1 MANUAL TESTING</a:t>
            </a:r>
          </a:p>
          <a:p>
            <a:r>
              <a:rPr lang="en-US" dirty="0" smtClean="0"/>
              <a:t>	2.2 AUTOMATION </a:t>
            </a:r>
          </a:p>
          <a:p>
            <a:r>
              <a:rPr lang="en-US" dirty="0" smtClean="0"/>
              <a:t>3. DATABASE</a:t>
            </a:r>
          </a:p>
          <a:p>
            <a:r>
              <a:rPr lang="en-IN" dirty="0" smtClean="0"/>
              <a:t>4. APPLICATION PROGRAMMING INTERFACE ( API )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6266644" y="959895"/>
            <a:ext cx="4083304" cy="91409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INTRODUCTION</a:t>
            </a:r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3" t="-1353" r="-34203" b="1353"/>
          <a:stretch/>
        </p:blipFill>
        <p:spPr>
          <a:xfrm>
            <a:off x="0" y="-106017"/>
            <a:ext cx="9144000" cy="6964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29983" y="171598"/>
            <a:ext cx="3016243" cy="4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DATABASE(DBMS)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13567" y="1376948"/>
            <a:ext cx="67373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DATA: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Data Is A Collection Of Information.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DATABASE: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 Database Is An Organized Collection Of Data, Stored Electronically And Managed By A Database Management System (DBMS).</a:t>
            </a: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59" y="2004164"/>
            <a:ext cx="4941041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649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DATABASE(DBMS)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13567" y="1376948"/>
            <a:ext cx="673739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Why It Is Important?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Efficient Scaling</a:t>
            </a:r>
          </a:p>
          <a:p>
            <a:r>
              <a:rPr lang="en-US" sz="2800" dirty="0" smtClean="0"/>
              <a:t>   -</a:t>
            </a:r>
            <a:r>
              <a:rPr lang="en-US" sz="2400" dirty="0" smtClean="0"/>
              <a:t>Can Handle Massive Amount Of Data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Data Integrity</a:t>
            </a:r>
          </a:p>
          <a:p>
            <a:r>
              <a:rPr lang="en-US" sz="2800" dirty="0" smtClean="0"/>
              <a:t>    -</a:t>
            </a:r>
            <a:r>
              <a:rPr lang="en-US" sz="2400" dirty="0" smtClean="0"/>
              <a:t>It Has Built-in Rules And Conditions That Ensures Data Consistency  And Accuracy.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Data Security</a:t>
            </a:r>
          </a:p>
          <a:p>
            <a:r>
              <a:rPr lang="en-US" sz="2800" dirty="0" smtClean="0"/>
              <a:t>    -</a:t>
            </a:r>
            <a:r>
              <a:rPr lang="en-US" sz="2400" dirty="0" smtClean="0"/>
              <a:t>Protects Sensitive Information.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Data Analytics</a:t>
            </a:r>
          </a:p>
          <a:p>
            <a:r>
              <a:rPr lang="en-US" sz="2800" dirty="0" smtClean="0"/>
              <a:t>    -</a:t>
            </a:r>
            <a:r>
              <a:rPr lang="en-US" sz="2400" dirty="0" smtClean="0"/>
              <a:t>Modern Database Supports Analytical Tools.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46" y="2029215"/>
            <a:ext cx="5075456" cy="38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949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DATABASE(DBMS)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13567" y="1376948"/>
            <a:ext cx="67373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DATABASE APPLICATIONS: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b="1" dirty="0" smtClean="0"/>
              <a:t>Banking</a:t>
            </a:r>
            <a:r>
              <a:rPr lang="en-US" sz="2800" dirty="0" smtClean="0"/>
              <a:t> – Managing Customer Accounts And Records.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b="1" dirty="0" smtClean="0"/>
              <a:t>Retail</a:t>
            </a:r>
            <a:r>
              <a:rPr lang="en-US" sz="2800" dirty="0" smtClean="0"/>
              <a:t> – Monitor Sales, Inventory, Customer Preference.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b="1" dirty="0" smtClean="0"/>
              <a:t>Healthcare</a:t>
            </a:r>
            <a:r>
              <a:rPr lang="en-US" sz="2800" dirty="0" smtClean="0"/>
              <a:t> – Store Patient Records And Medical History.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b="1" dirty="0" smtClean="0"/>
              <a:t>Education</a:t>
            </a:r>
            <a:r>
              <a:rPr lang="en-US" sz="2800" dirty="0" smtClean="0"/>
              <a:t> – Maintain Student Data.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785" y="2004164"/>
            <a:ext cx="4912616" cy="42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0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DATABASE(DBMS)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7890" y="954050"/>
            <a:ext cx="6737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TYPES OF DATABASE: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1" y="1628384"/>
            <a:ext cx="9825952" cy="52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889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223" y="798456"/>
            <a:ext cx="673739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WHAT IS AN API?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API – Allows To Communicate With Application Each Other.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API Are The Building Blocks For The </a:t>
            </a:r>
          </a:p>
          <a:p>
            <a:r>
              <a:rPr lang="en-US" sz="2800" dirty="0" smtClean="0"/>
              <a:t>Website In Which Heavy Data Is Transferred.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WHY DO WE NEED API?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API Helps Developer To Create Software More Easily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API Are Also Crucial In Building Modern Websites Where Heavy Data Transfer Happened B/W Client And Server.</a:t>
            </a:r>
          </a:p>
          <a:p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r="-1"/>
          <a:stretch/>
        </p:blipFill>
        <p:spPr>
          <a:xfrm>
            <a:off x="6819616" y="1728593"/>
            <a:ext cx="5741095" cy="48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7852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223" y="798456"/>
            <a:ext cx="67373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HOW DO API WORKS?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Request –&gt; Processing –&gt; Response –&gt; Delivery    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TYPES OF API: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21395" b="23672"/>
          <a:stretch/>
        </p:blipFill>
        <p:spPr>
          <a:xfrm>
            <a:off x="6488482" y="1027291"/>
            <a:ext cx="5538919" cy="2836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4" y="3367197"/>
            <a:ext cx="6478522" cy="34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342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223" y="798456"/>
            <a:ext cx="6737393" cy="622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WHAT IS WEBSERVICE?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It Is Used For Exchanging Data B/W Applications With Support Of Protocol And Standard Via Internet.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Main Component Of Webservice Is Data Which Is Transferred B/W The Client And The Server And That Is XML.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 smtClean="0"/>
              <a:t>HOW API DIFFER FROM WEB SERVICE?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All Webservices Are API But Not All API Are Webservice.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53" y="1728749"/>
            <a:ext cx="5000994" cy="4409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30" y="1728749"/>
            <a:ext cx="5000994" cy="4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20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223" y="798456"/>
            <a:ext cx="6737393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SOAP: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Format for sending and receiving message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SOAP is platform independent, developed by Microsoft.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It is the best way to communicate b/w applications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REST: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Usually </a:t>
            </a:r>
            <a:r>
              <a:rPr lang="en-US" sz="2800" dirty="0"/>
              <a:t>JSON is the most widely used format.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Basic rest request – GET, POST, PUT, </a:t>
            </a:r>
            <a:r>
              <a:rPr lang="en-US" sz="2800" dirty="0" smtClean="0"/>
              <a:t>DELETE.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53" y="1662855"/>
            <a:ext cx="5000994" cy="35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7886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5" y="1889646"/>
            <a:ext cx="4801645" cy="4410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9714" y="1246481"/>
            <a:ext cx="379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TYPES OF API TESTING:</a:t>
            </a:r>
            <a:endParaRPr lang="en-IN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16898" y="1366426"/>
            <a:ext cx="4207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TYPES OF TESTING TOOLS:</a:t>
            </a:r>
            <a:endParaRPr lang="en-IN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r="11246"/>
          <a:stretch/>
        </p:blipFill>
        <p:spPr>
          <a:xfrm>
            <a:off x="7258266" y="2228781"/>
            <a:ext cx="4724727" cy="40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29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28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361853" y="109161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APPLICATION PROGRAMMING INTERFACE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 (API)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45269" y="735669"/>
            <a:ext cx="673739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/>
              <a:t>ADVANTAGES: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Efficiency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Flexible Delivery Of Service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Integration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Automation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DISADVANTAGES: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Cost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/>
              <a:t>Security Issues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>
              <a:lnSpc>
                <a:spcPct val="150000"/>
              </a:lnSpc>
            </a:pP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0586" y="2846043"/>
            <a:ext cx="554903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97" y="1964802"/>
            <a:ext cx="5767550" cy="44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4108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7116417" y="2753557"/>
            <a:ext cx="5446643" cy="403985"/>
          </a:xfrm>
        </p:spPr>
        <p:txBody>
          <a:bodyPr>
            <a:no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1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endParaRPr lang="en-US" sz="1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7209205" y="4240625"/>
            <a:ext cx="4015387" cy="467898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400" dirty="0" smtClean="0"/>
              <a:t>WHAT?      WHY?       WHERE?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2955235"/>
            <a:ext cx="5036484" cy="1519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-92766"/>
            <a:ext cx="12192001" cy="1084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8953783" y="225378"/>
            <a:ext cx="3016243" cy="4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>
                <a:latin typeface="Copperplate Gothic Bold" panose="020E0705020206020404" pitchFamily="34" charset="0"/>
              </a:rPr>
              <a:t>THANK YOU!</a:t>
            </a:r>
            <a:endParaRPr lang="en-IN" sz="9600" dirty="0">
              <a:latin typeface="Copperplate Gothic Bold" panose="020E07050202060204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18863" y="6470650"/>
            <a:ext cx="973137" cy="274638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97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-92766"/>
            <a:ext cx="12192001" cy="1084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8953783" y="225378"/>
            <a:ext cx="3016243" cy="437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20663"/>
            <a:ext cx="12192000" cy="53657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WHAT IS .NET FRAMEWORK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4721" y="1656361"/>
            <a:ext cx="5633799" cy="22256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 smtClean="0"/>
              <a:t> Software Development Framework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 smtClean="0"/>
              <a:t> Multiple Programming Languages</a:t>
            </a:r>
          </a:p>
          <a:p>
            <a:pPr lvl="4">
              <a:buClrTx/>
              <a:buFont typeface="Wingdings" panose="05000000000000000000" pitchFamily="2" charset="2"/>
              <a:buChar char="§"/>
            </a:pPr>
            <a:r>
              <a:rPr lang="en-US" sz="2800" dirty="0" smtClean="0"/>
              <a:t> C#</a:t>
            </a:r>
          </a:p>
          <a:p>
            <a:pPr lvl="4">
              <a:buClrTx/>
              <a:buFont typeface="Wingdings" panose="05000000000000000000" pitchFamily="2" charset="2"/>
              <a:buChar char="§"/>
            </a:pPr>
            <a:r>
              <a:rPr lang="en-US" sz="2800" dirty="0" smtClean="0"/>
              <a:t> VB.NET</a:t>
            </a:r>
          </a:p>
          <a:p>
            <a:pPr lvl="4">
              <a:buClrTx/>
              <a:buFont typeface="Wingdings" panose="05000000000000000000" pitchFamily="2" charset="2"/>
              <a:buChar char="§"/>
            </a:pPr>
            <a:r>
              <a:rPr lang="en-US" sz="2800" dirty="0" smtClean="0"/>
              <a:t> F#.NET</a:t>
            </a:r>
          </a:p>
          <a:p>
            <a:pPr lvl="4">
              <a:buClrTx/>
              <a:buFont typeface="Wingdings" panose="05000000000000000000" pitchFamily="2" charset="2"/>
              <a:buChar char="§"/>
            </a:pPr>
            <a:r>
              <a:rPr lang="en-US" sz="2800" dirty="0"/>
              <a:t> </a:t>
            </a:r>
            <a:r>
              <a:rPr lang="en-US" sz="2800" dirty="0" smtClean="0"/>
              <a:t>C++.NET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Latest Version </a:t>
            </a:r>
            <a:r>
              <a:rPr lang="en-US" sz="2800" dirty="0"/>
              <a:t>- 9.0 </a:t>
            </a:r>
            <a:endParaRPr lang="en-US" sz="28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800" dirty="0" smtClean="0"/>
              <a:t> 60 </a:t>
            </a:r>
            <a:r>
              <a:rPr lang="en-IN" sz="2800" dirty="0"/>
              <a:t>programming </a:t>
            </a:r>
            <a:r>
              <a:rPr lang="en-IN" sz="2800" dirty="0" smtClean="0"/>
              <a:t>languages.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800" dirty="0"/>
              <a:t>11 programming </a:t>
            </a:r>
            <a:r>
              <a:rPr lang="en-IN" sz="2800" dirty="0" smtClean="0"/>
              <a:t>languages – Microsoft </a:t>
            </a:r>
            <a:endParaRPr lang="en-US" sz="2800" dirty="0"/>
          </a:p>
          <a:p>
            <a:pPr marL="0" indent="0">
              <a:buClrTx/>
              <a:buNone/>
            </a:pPr>
            <a:endParaRPr lang="en-US" sz="2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20" y="1471233"/>
            <a:ext cx="555248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-92766"/>
            <a:ext cx="12192001" cy="1084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8953783" y="225378"/>
            <a:ext cx="3016243" cy="437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20663"/>
            <a:ext cx="12192000" cy="536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.NET FRAMEWORK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501041" y="1749496"/>
            <a:ext cx="7379411" cy="624203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MAIN COMPONENTS OF .NET FRAMEWORK</a:t>
            </a:r>
            <a:endParaRPr lang="en-US" sz="2800" b="1" dirty="0">
              <a:effectLst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638827" y="2543093"/>
            <a:ext cx="7379411" cy="62420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There are Two major main components of .NET Framework are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Common Language Runtime(CLR)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.NET </a:t>
            </a:r>
            <a:r>
              <a:rPr lang="en-US" sz="2800" dirty="0"/>
              <a:t>Framework Class Library (FCL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52" b="4452"/>
          <a:stretch/>
        </p:blipFill>
        <p:spPr>
          <a:xfrm>
            <a:off x="7675177" y="1649287"/>
            <a:ext cx="4003475" cy="420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58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-92766"/>
            <a:ext cx="12192001" cy="1084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8953783" y="225378"/>
            <a:ext cx="3016243" cy="437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20663"/>
            <a:ext cx="12192000" cy="536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.NET FRAMEWORK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551857" y="4305644"/>
            <a:ext cx="4998924" cy="125234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 C</a:t>
            </a:r>
            <a:r>
              <a:rPr lang="en-US" sz="2800" dirty="0" smtClean="0"/>
              <a:t>ross-platform </a:t>
            </a:r>
            <a:r>
              <a:rPr lang="en-US" sz="2800" dirty="0"/>
              <a:t>framework </a:t>
            </a:r>
            <a:endParaRPr lang="en-US" sz="280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dirty="0" smtClean="0"/>
              <a:t> Developed </a:t>
            </a:r>
            <a:r>
              <a:rPr lang="en-IN" sz="2800" dirty="0"/>
              <a:t>by </a:t>
            </a:r>
            <a:r>
              <a:rPr lang="en-IN" sz="2800" b="1" dirty="0"/>
              <a:t>Novell</a:t>
            </a:r>
            <a:endParaRPr lang="en-US" sz="280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 Windows, </a:t>
            </a:r>
            <a:r>
              <a:rPr lang="en-US" sz="2800" dirty="0" err="1"/>
              <a:t>macOS</a:t>
            </a:r>
            <a:r>
              <a:rPr lang="en-US" sz="2800" dirty="0"/>
              <a:t>, Linux.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19244" r="13795"/>
          <a:stretch/>
        </p:blipFill>
        <p:spPr>
          <a:xfrm>
            <a:off x="6095999" y="2186207"/>
            <a:ext cx="5106574" cy="3036391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354146" y="1643962"/>
            <a:ext cx="6748112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 smtClean="0"/>
              <a:t>.NET APPLICATION PLATFORM DEPENDENT OR PLATFORM INDEPENDENT?</a:t>
            </a:r>
            <a:endParaRPr lang="en-IN" sz="2800" b="1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2866" y="2488644"/>
            <a:ext cx="3793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3200" dirty="0"/>
              <a:t>Platform-dependent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54354" y="3769069"/>
            <a:ext cx="6748112" cy="53657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 smtClean="0"/>
              <a:t>MONO FRAMEWORK</a:t>
            </a:r>
            <a:r>
              <a:rPr lang="en-IN" sz="2800" dirty="0" smtClean="0"/>
              <a:t>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51995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r="10300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667210" y="1232407"/>
            <a:ext cx="4734838" cy="1193104"/>
          </a:xfrm>
        </p:spPr>
        <p:txBody>
          <a:bodyPr>
            <a:normAutofit/>
          </a:bodyPr>
          <a:lstStyle/>
          <a:p>
            <a:r>
              <a:rPr lang="en-IN" b="1" dirty="0" smtClean="0"/>
              <a:t>EVOLUTION OF .NET </a:t>
            </a:r>
          </a:p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idx="4294967295"/>
          </p:nvPr>
        </p:nvSpPr>
        <p:spPr>
          <a:xfrm>
            <a:off x="400834" y="2666542"/>
            <a:ext cx="5267590" cy="222567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There are three significant phases of the development of .</a:t>
            </a:r>
            <a:r>
              <a:rPr lang="en-US" sz="2800" dirty="0" smtClean="0"/>
              <a:t>NET.</a:t>
            </a:r>
            <a:endParaRPr lang="en-US" sz="28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 smtClean="0"/>
              <a:t> OLE Technology</a:t>
            </a:r>
            <a:endParaRPr lang="en-US" sz="28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 smtClean="0"/>
              <a:t> COM </a:t>
            </a:r>
            <a:r>
              <a:rPr lang="en-US" sz="2800" dirty="0"/>
              <a:t>Technology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 smtClean="0"/>
              <a:t> .</a:t>
            </a:r>
            <a:r>
              <a:rPr lang="en-US" sz="2800" dirty="0"/>
              <a:t>NET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" y="-92766"/>
            <a:ext cx="12192001" cy="1084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8953783" y="225378"/>
            <a:ext cx="3016243" cy="4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r="8789"/>
          <a:stretch/>
        </p:blipFill>
        <p:spPr>
          <a:xfrm>
            <a:off x="5298839" y="1662034"/>
            <a:ext cx="6728562" cy="4262777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-164599" y="280810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.NET FRAMEWORK</a:t>
            </a:r>
            <a:endParaRPr lang="en-US" sz="2800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80238" y="2013520"/>
            <a:ext cx="4998924" cy="125234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 Platform Independence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 Better UI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 Security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 High performance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 Language Support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64414" y="1359549"/>
            <a:ext cx="4358731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WHY .NET FRAMEWORK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30443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4" b="39077"/>
          <a:stretch/>
        </p:blipFill>
        <p:spPr>
          <a:xfrm>
            <a:off x="9011158" y="253139"/>
            <a:ext cx="3016243" cy="437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86" y="1524248"/>
            <a:ext cx="5699343" cy="4692042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0" y="220663"/>
            <a:ext cx="12192000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WHERE .NET FRAMEWORK ?</a:t>
            </a:r>
            <a:endParaRPr lang="en-US" sz="2800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80238" y="2013520"/>
            <a:ext cx="4998924" cy="125234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Web </a:t>
            </a:r>
            <a:r>
              <a:rPr lang="en-IN" sz="2400" dirty="0" smtClean="0"/>
              <a:t>Applications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Console </a:t>
            </a:r>
            <a:r>
              <a:rPr lang="en-IN" sz="2400" dirty="0" smtClean="0"/>
              <a:t>Applications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Mobile Applications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Cloud </a:t>
            </a:r>
            <a:r>
              <a:rPr lang="en-IN" sz="2400" dirty="0" smtClean="0"/>
              <a:t>Applications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Game </a:t>
            </a:r>
            <a:r>
              <a:rPr lang="en-IN" sz="2400" dirty="0" smtClean="0"/>
              <a:t>Development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Cross-Platform Development</a:t>
            </a:r>
            <a:endParaRPr lang="en-US" sz="2400" dirty="0" smtClean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64414" y="1359549"/>
            <a:ext cx="4358731" cy="5365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WHERE .NET FRAMEWORK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12143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988</Words>
  <Application>Microsoft Office PowerPoint</Application>
  <PresentationFormat>Widescreen</PresentationFormat>
  <Paragraphs>248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Arial Black</vt:lpstr>
      <vt:lpstr>Calibri</vt:lpstr>
      <vt:lpstr>Copperplate Gothic Bold</vt:lpstr>
      <vt:lpstr>Courier New</vt:lpstr>
      <vt:lpstr>Segoe UI</vt:lpstr>
      <vt:lpstr>Segoe UI Black</vt:lpstr>
      <vt:lpstr>Segoe UI Semibold</vt:lpstr>
      <vt:lpstr>Segoe UI Semilight</vt:lpstr>
      <vt:lpstr>Times New Roman</vt:lpstr>
      <vt:lpstr>Tw Cen MT</vt:lpstr>
      <vt:lpstr>Tw Cen MT Condensed</vt:lpstr>
      <vt:lpstr>Wingdings</vt:lpstr>
      <vt:lpstr>Wingdings 3</vt:lpstr>
      <vt:lpstr>Integral</vt:lpstr>
      <vt:lpstr>WELCOME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2025-06-17T11:31:46Z</dcterms:created>
  <dcterms:modified xsi:type="dcterms:W3CDTF">2025-06-26T05:28:28Z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